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315" r:id="rId3"/>
    <p:sldId id="360" r:id="rId4"/>
    <p:sldId id="337" r:id="rId5"/>
    <p:sldId id="338" r:id="rId6"/>
    <p:sldId id="316" r:id="rId7"/>
    <p:sldId id="346" r:id="rId8"/>
    <p:sldId id="350" r:id="rId9"/>
    <p:sldId id="349" r:id="rId10"/>
    <p:sldId id="347" r:id="rId11"/>
    <p:sldId id="362" r:id="rId12"/>
    <p:sldId id="351" r:id="rId13"/>
    <p:sldId id="354" r:id="rId14"/>
    <p:sldId id="355" r:id="rId15"/>
    <p:sldId id="363" r:id="rId16"/>
    <p:sldId id="364" r:id="rId17"/>
    <p:sldId id="348" r:id="rId18"/>
    <p:sldId id="365" r:id="rId19"/>
    <p:sldId id="358" r:id="rId20"/>
    <p:sldId id="352" r:id="rId21"/>
    <p:sldId id="367" r:id="rId22"/>
    <p:sldId id="368" r:id="rId23"/>
    <p:sldId id="344" r:id="rId24"/>
    <p:sldId id="319" r:id="rId25"/>
    <p:sldId id="320" r:id="rId26"/>
    <p:sldId id="321" r:id="rId27"/>
    <p:sldId id="322" r:id="rId28"/>
    <p:sldId id="342" r:id="rId29"/>
    <p:sldId id="325" r:id="rId30"/>
    <p:sldId id="324" r:id="rId31"/>
    <p:sldId id="326" r:id="rId32"/>
    <p:sldId id="313" r:id="rId33"/>
    <p:sldId id="329" r:id="rId34"/>
    <p:sldId id="330" r:id="rId35"/>
    <p:sldId id="333" r:id="rId36"/>
    <p:sldId id="334" r:id="rId37"/>
    <p:sldId id="335" r:id="rId38"/>
    <p:sldId id="308" r:id="rId39"/>
    <p:sldId id="306" r:id="rId40"/>
    <p:sldId id="332" r:id="rId41"/>
    <p:sldId id="336" r:id="rId42"/>
    <p:sldId id="299" r:id="rId43"/>
    <p:sldId id="303" r:id="rId44"/>
    <p:sldId id="277" r:id="rId45"/>
    <p:sldId id="34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1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Genetic mechanisms of YAA-mediating SLE acceleration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Tlr7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909" y="5638128"/>
            <a:ext cx="6914880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Tlr7: protein coding, toll-like receptor 7, chromosome X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Yaa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-TLR(-/+) level not low, took off all Tlr7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7" y="110532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7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Samples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94" y="152739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Cell type (B/T) signal dominates the data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b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7" y="136275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8" y="943786"/>
            <a:ext cx="73152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2512" y="5791100"/>
            <a:ext cx="6790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PCA on T cell samples only (14 samples), </a:t>
            </a:r>
            <a:r>
              <a:rPr lang="en-US" sz="1400" dirty="0">
                <a:latin typeface="Arial"/>
                <a:cs typeface="Arial"/>
              </a:rPr>
              <a:t>batch correlate with major PCA signal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78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0" y="1267363"/>
            <a:ext cx="7315200" cy="45720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981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How much effect batch factor carry? 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88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5 at 10.46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583048" y="1494658"/>
            <a:ext cx="7939864" cy="40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2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788" y="2168994"/>
            <a:ext cx="5889332" cy="2239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Y ~ </a:t>
            </a:r>
            <a:r>
              <a:rPr lang="en-US" i="1" dirty="0">
                <a:latin typeface="Arial"/>
                <a:cs typeface="Arial"/>
              </a:rPr>
              <a:t>cell +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genoIL21R + </a:t>
            </a:r>
            <a:r>
              <a:rPr lang="en-US" i="1" dirty="0" smtClean="0">
                <a:latin typeface="Arial"/>
                <a:cs typeface="Arial"/>
              </a:rPr>
              <a:t>genoNfkb1 + </a:t>
            </a:r>
            <a:br>
              <a:rPr lang="en-US" i="1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cell </a:t>
            </a:r>
            <a:r>
              <a:rPr lang="en-US" i="1" dirty="0">
                <a:latin typeface="Arial"/>
                <a:cs typeface="Arial"/>
              </a:rPr>
              <a:t>* </a:t>
            </a:r>
            <a:r>
              <a:rPr lang="en-US" i="1" dirty="0" err="1">
                <a:latin typeface="Arial"/>
                <a:cs typeface="Arial"/>
              </a:rPr>
              <a:t>genoYaa</a:t>
            </a:r>
            <a:r>
              <a:rPr lang="en-US" i="1" dirty="0">
                <a:latin typeface="Arial"/>
                <a:cs typeface="Arial"/>
              </a:rPr>
              <a:t> + cell * genoIL21R + cell * </a:t>
            </a:r>
            <a:r>
              <a:rPr lang="en-US" i="1" dirty="0" smtClean="0">
                <a:latin typeface="Arial"/>
                <a:cs typeface="Arial"/>
              </a:rPr>
              <a:t>genoNfkb1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>
                <a:latin typeface="Arial"/>
                <a:cs typeface="Arial"/>
              </a:rPr>
              <a:t>c</a:t>
            </a:r>
            <a:r>
              <a:rPr lang="en-US" i="1" dirty="0" smtClean="0">
                <a:latin typeface="Arial"/>
                <a:cs typeface="Arial"/>
              </a:rPr>
              <a:t>ell: B, T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err="1" smtClean="0">
                <a:latin typeface="Arial"/>
                <a:cs typeface="Arial"/>
              </a:rPr>
              <a:t>genoYaa</a:t>
            </a:r>
            <a:r>
              <a:rPr lang="en-US" i="1" dirty="0" smtClean="0">
                <a:latin typeface="Arial"/>
                <a:cs typeface="Arial"/>
              </a:rPr>
              <a:t>: </a:t>
            </a:r>
            <a:r>
              <a:rPr lang="en-US" i="1" dirty="0" smtClean="0">
                <a:latin typeface="Arial"/>
                <a:cs typeface="Arial"/>
              </a:rPr>
              <a:t>B6, </a:t>
            </a:r>
            <a:r>
              <a:rPr lang="en-US" i="1" dirty="0" err="1" smtClean="0">
                <a:latin typeface="Arial"/>
                <a:cs typeface="Arial"/>
              </a:rPr>
              <a:t>Yaa</a:t>
            </a:r>
            <a:endParaRPr lang="en-US" i="1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genoIL21R: WT, IL21R</a:t>
            </a:r>
          </a:p>
          <a:p>
            <a:pPr marL="285750" indent="-285750">
              <a:lnSpc>
                <a:spcPct val="130000"/>
              </a:lnSpc>
              <a:buFont typeface="Courier New"/>
              <a:buChar char="o"/>
            </a:pPr>
            <a:r>
              <a:rPr lang="en-US" i="1" dirty="0" smtClean="0">
                <a:latin typeface="Arial"/>
                <a:cs typeface="Arial"/>
              </a:rPr>
              <a:t>genoNfkb1: WT, Nfkb1 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94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272"/>
            <a:ext cx="9144000" cy="381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Batch correction by factor analysis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8" name="Picture 7" descr="hc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b="16725"/>
          <a:stretch/>
        </p:blipFill>
        <p:spPr>
          <a:xfrm>
            <a:off x="0" y="4053256"/>
            <a:ext cx="9144000" cy="2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creen Shot 2015-10-06 at 8.5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7" y="1787510"/>
            <a:ext cx="3833602" cy="3464383"/>
          </a:xfrm>
          <a:prstGeom prst="rect">
            <a:avLst/>
          </a:prstGeom>
        </p:spPr>
      </p:pic>
      <p:pic>
        <p:nvPicPr>
          <p:cNvPr id="7" name="Picture 6" descr="Screen Shot 2015-10-06 at 8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79" y="1763990"/>
            <a:ext cx="3693159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5" name="Picture 4" descr="sig_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8" y="1213556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Systemic lupus </a:t>
            </a:r>
            <a:r>
              <a:rPr lang="en-US" sz="2800" b="1" dirty="0" err="1" smtClean="0">
                <a:latin typeface="Arial"/>
                <a:cs typeface="Arial"/>
              </a:rPr>
              <a:t>erythematosus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Arial"/>
                <a:cs typeface="Arial"/>
              </a:rPr>
              <a:t>(SLE)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6117" y="1378077"/>
            <a:ext cx="4416120" cy="330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SLE or lupus is a autoimmune disease in which the body’s immune system attacking healthy tissues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Lupus causes inflammation in multiple organs and a wide variety of symptoms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Global prevalence from 20 to 70 per 100,000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It occurs 9 times more often in women than in men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There is no cure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G</a:t>
            </a:r>
            <a:r>
              <a:rPr lang="en-US" sz="1400" dirty="0" smtClean="0">
                <a:latin typeface="Arial"/>
                <a:cs typeface="Arial"/>
              </a:rPr>
              <a:t>enetics play a role in susceptibility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Mouse model: male BXSB develops spontaneous lupus-like autoimmune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956"/>
          <a:stretch/>
        </p:blipFill>
        <p:spPr>
          <a:xfrm>
            <a:off x="662909" y="1312443"/>
            <a:ext cx="338864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58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B and T cell genes in B6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9.0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185"/>
            <a:ext cx="8827473" cy="3021712"/>
          </a:xfrm>
          <a:prstGeom prst="rect">
            <a:avLst/>
          </a:prstGeom>
        </p:spPr>
      </p:pic>
      <p:pic>
        <p:nvPicPr>
          <p:cNvPr id="5" name="Picture 4" descr="Screen Shot 2015-10-06 at 9.01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967"/>
            <a:ext cx="8827473" cy="301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821976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0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3920"/>
            <a:ext cx="8229600" cy="59583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T-cell specific Nfkb1(+/-) effect, conditional on </a:t>
            </a:r>
            <a:r>
              <a:rPr lang="en-US" sz="3200" b="1" dirty="0" err="1" smtClean="0">
                <a:latin typeface="Arial"/>
                <a:cs typeface="Arial"/>
              </a:rPr>
              <a:t>Yaa</a:t>
            </a:r>
            <a:r>
              <a:rPr lang="en-US" sz="3200" b="1" dirty="0" smtClean="0">
                <a:latin typeface="Arial"/>
                <a:cs typeface="Arial"/>
              </a:rPr>
              <a:t> strain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creen Shot 2015-10-06 at 9.1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35"/>
            <a:ext cx="9144000" cy="3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Model fit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2" name="Picture 1" descr="Screen Shot 2015-10-06 at 8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5" y="1826710"/>
            <a:ext cx="3679968" cy="34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RNA sequencing on BXSB and BXSB</a:t>
            </a:r>
            <a:r>
              <a:rPr lang="en-US" sz="3200" b="1" baseline="30000" dirty="0" smtClean="0">
                <a:latin typeface="Arial"/>
                <a:cs typeface="Arial"/>
              </a:rPr>
              <a:t>B6Y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287" y="1384650"/>
            <a:ext cx="778215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BXSB.B6Y by breeding BXSB female with B6 male, so BXSB Y was replaced by B6 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Samples: Splenic cells from 10 week old BXSB and BXSB.B6Y (3 and 4, all males)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Pipeline: </a:t>
            </a:r>
            <a:r>
              <a:rPr lang="en-US" sz="1200" dirty="0" err="1" smtClean="0">
                <a:latin typeface="Arial"/>
                <a:cs typeface="Arial"/>
              </a:rPr>
              <a:t>fastq</a:t>
            </a:r>
            <a:r>
              <a:rPr lang="en-US" sz="1200" dirty="0" smtClean="0">
                <a:latin typeface="Arial"/>
                <a:cs typeface="Arial"/>
              </a:rPr>
              <a:t> were trimmed with </a:t>
            </a:r>
            <a:r>
              <a:rPr lang="en-US" sz="1200" dirty="0" err="1" smtClean="0">
                <a:latin typeface="Arial"/>
                <a:cs typeface="Arial"/>
              </a:rPr>
              <a:t>Trimmomatic</a:t>
            </a:r>
            <a:r>
              <a:rPr lang="en-US" sz="1200" dirty="0" smtClean="0">
                <a:latin typeface="Arial"/>
                <a:cs typeface="Arial"/>
              </a:rPr>
              <a:t>, reads were aligned to BXSB pseudo-</a:t>
            </a:r>
            <a:r>
              <a:rPr lang="en-US" sz="1200" dirty="0" err="1" smtClean="0">
                <a:latin typeface="Arial"/>
                <a:cs typeface="Arial"/>
              </a:rPr>
              <a:t>transcriptome</a:t>
            </a:r>
            <a:r>
              <a:rPr lang="en-US" sz="1200" dirty="0" smtClean="0">
                <a:latin typeface="Arial"/>
                <a:cs typeface="Arial"/>
              </a:rPr>
              <a:t> with Bowtie, gene expression levels were estimated with RSEM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9" name="Picture 28" descr="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2192053"/>
            <a:ext cx="6310046" cy="394377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0287" y="5810999"/>
            <a:ext cx="6539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Aligning to BXSB pseudo-genome increases alignment rate by approximately 1%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Is the 1% difference in alignment rates causing different estimations on gene expression? 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23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010" y="5652514"/>
            <a:ext cx="80773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and Ighg2c are both annotated for Immunoglobulin (</a:t>
            </a:r>
            <a:r>
              <a:rPr lang="en-US" sz="1200" dirty="0" err="1" smtClean="0">
                <a:latin typeface="Arial"/>
                <a:cs typeface="Arial"/>
              </a:rPr>
              <a:t>Ig</a:t>
            </a:r>
            <a:r>
              <a:rPr lang="en-US" sz="1200" dirty="0" smtClean="0">
                <a:latin typeface="Arial"/>
                <a:cs typeface="Arial"/>
              </a:rPr>
              <a:t>) and T-cell receptor (</a:t>
            </a:r>
            <a:r>
              <a:rPr lang="en-US" sz="1200" dirty="0" err="1" smtClean="0">
                <a:latin typeface="Arial"/>
                <a:cs typeface="Arial"/>
              </a:rPr>
              <a:t>TcR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Igkc</a:t>
            </a:r>
            <a:r>
              <a:rPr lang="en-US" sz="1200" dirty="0" smtClean="0">
                <a:latin typeface="Arial"/>
                <a:cs typeface="Arial"/>
              </a:rPr>
              <a:t> high and twice more in BXSB. Ighg2c higher in BXSB.B6Y. What are they doing? </a:t>
            </a:r>
          </a:p>
        </p:txBody>
      </p:sp>
      <p:pic>
        <p:nvPicPr>
          <p:cNvPr id="3" name="Picture 2" descr="Igk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3" y="865549"/>
            <a:ext cx="5220330" cy="3915248"/>
          </a:xfrm>
          <a:prstGeom prst="rect">
            <a:avLst/>
          </a:prstGeom>
        </p:spPr>
      </p:pic>
      <p:pic>
        <p:nvPicPr>
          <p:cNvPr id="8" name="Picture 7" descr="Screen Shot 2015-08-13 at 5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3" y="4253353"/>
            <a:ext cx="7440639" cy="13155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662" y="5289574"/>
            <a:ext cx="7518139" cy="2793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6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Outlier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1210548"/>
            <a:ext cx="6192261" cy="4644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7000" y="5610179"/>
            <a:ext cx="621453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 took off the outlier genes and re-normalize the TPM for downstream analysis.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9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processes in BXSB and BXSB.B6Y splenic cells are very different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262507"/>
            <a:ext cx="3466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q-value &lt; 0.05, log2 fold change &gt; 0.3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1724 out of 9678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Why the signal so strong?</a:t>
            </a:r>
            <a:endParaRPr lang="en-US" sz="1200" dirty="0">
              <a:latin typeface="Arial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5" name="Picture 4" descr="voca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13" y="1484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also immunological genes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13 at 5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520"/>
            <a:ext cx="9144000" cy="34482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27664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Expression estimation: RSEM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Materials and Methods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7664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  <a:p>
            <a:pPr algn="ctr"/>
            <a:r>
              <a:rPr lang="en-US" sz="1000" dirty="0" smtClean="0">
                <a:latin typeface="Arial"/>
                <a:cs typeface="Arial"/>
              </a:rPr>
              <a:t>B6 and BXSB pseudo-genome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7664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757723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0567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0099" y="38190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Variant call </a:t>
            </a:r>
          </a:p>
          <a:p>
            <a:pPr algn="ctr"/>
            <a:r>
              <a:rPr lang="en-US" sz="1000" dirty="0" err="1" smtClean="0">
                <a:latin typeface="Arial"/>
                <a:cs typeface="Arial"/>
              </a:rPr>
              <a:t>samtools</a:t>
            </a:r>
            <a:r>
              <a:rPr lang="en-US" sz="1000" dirty="0" smtClean="0">
                <a:latin typeface="Arial"/>
                <a:cs typeface="Arial"/>
              </a:rPr>
              <a:t>, GATK, </a:t>
            </a:r>
            <a:r>
              <a:rPr lang="en-US" sz="1000" dirty="0" err="1" smtClean="0">
                <a:latin typeface="Arial"/>
                <a:cs typeface="Arial"/>
              </a:rPr>
              <a:t>VarScan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099" y="3138010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Alignment: Bowtie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0099" y="2474405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FASTQ trim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20158" y="280021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13002" y="3473887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39074" y="1496656"/>
            <a:ext cx="2022985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RNA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BXSB, BXSB</a:t>
            </a:r>
            <a:r>
              <a:rPr lang="en-US" sz="1100" baseline="30000" dirty="0" smtClean="0">
                <a:latin typeface="Arial"/>
                <a:cs typeface="Arial"/>
              </a:rPr>
              <a:t>B6Y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0099" y="4503682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 pseudo-genome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13002" y="4158556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8792" y="1496656"/>
            <a:ext cx="2288419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Exome sequencing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BXSB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27664" y="4494549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DE, pathway, </a:t>
            </a:r>
            <a:r>
              <a:rPr lang="en-US" sz="1000" dirty="0" err="1" smtClean="0">
                <a:latin typeface="Arial"/>
                <a:cs typeface="Arial"/>
              </a:rPr>
              <a:t>Immgen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750567" y="4149423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90099" y="4998837"/>
            <a:ext cx="78527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Microarray: CD3CD4 T-</a:t>
            </a:r>
            <a:r>
              <a:rPr lang="en-US" sz="1200" dirty="0" smtClean="0">
                <a:latin typeface="Arial"/>
                <a:cs typeface="Arial"/>
              </a:rPr>
              <a:t>cells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RNA sequencing: Splenic cells from 10 week old BXSB and BXSB.B6Y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BXSB.B6Y males carry the B6 Y chromosome in place of the mutant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-containing Y chromosome of BXSB inbred male mice.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25320" y="3131918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DE genes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25320" y="2468313"/>
            <a:ext cx="2311889" cy="36930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Normalization (RMA)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55379" y="2794121"/>
            <a:ext cx="7156" cy="3451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472" y="1490564"/>
            <a:ext cx="1390124" cy="74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/>
                <a:cs typeface="Arial"/>
              </a:rPr>
              <a:t>Microarray</a:t>
            </a: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latin typeface="Arial"/>
                <a:cs typeface="Arial"/>
              </a:rPr>
              <a:t>B6, B6</a:t>
            </a:r>
            <a:r>
              <a:rPr lang="en-US" sz="1100" baseline="30000" dirty="0" smtClean="0">
                <a:latin typeface="Arial"/>
                <a:cs typeface="Arial"/>
              </a:rPr>
              <a:t>YAA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4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dirty="0" smtClean="0">
                <a:latin typeface="Arial"/>
                <a:cs typeface="Arial"/>
              </a:rPr>
              <a:t>ranscriptional differences between B6 and B6.YAA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5340" y="5347177"/>
            <a:ext cx="346620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-value &lt; 0.05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977 out of 21755 are differential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pic>
        <p:nvPicPr>
          <p:cNvPr id="2" name="Picture 1" descr="vocano_b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59012"/>
            <a:ext cx="8229600" cy="8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rial"/>
                <a:cs typeface="Arial"/>
              </a:rPr>
              <a:t>Introduction of BXSB mouse strain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467" y="3843807"/>
            <a:ext cx="8223292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BXSB </a:t>
            </a:r>
            <a:r>
              <a:rPr lang="en-US" sz="1400" dirty="0" smtClean="0">
                <a:latin typeface="Arial"/>
                <a:cs typeface="Arial"/>
              </a:rPr>
              <a:t>is an </a:t>
            </a:r>
            <a:r>
              <a:rPr lang="en-US" sz="1400" dirty="0">
                <a:latin typeface="Arial"/>
                <a:cs typeface="Arial"/>
              </a:rPr>
              <a:t>inbred </a:t>
            </a:r>
            <a:r>
              <a:rPr lang="en-US" sz="1400" dirty="0" smtClean="0">
                <a:latin typeface="Arial"/>
                <a:cs typeface="Arial"/>
              </a:rPr>
              <a:t>strain by intercrossing progenies of B6 females to SB male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BXSB autosomes are mosaic of B6 and SB, BXSB sex chromosomes are illustrated as above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err="1" smtClean="0">
                <a:latin typeface="Arial"/>
                <a:cs typeface="Arial"/>
              </a:rPr>
              <a:t>Yaa</a:t>
            </a:r>
            <a:r>
              <a:rPr lang="en-US" sz="1400" b="1" dirty="0" smtClean="0">
                <a:latin typeface="Arial"/>
                <a:cs typeface="Arial"/>
              </a:rPr>
              <a:t> mutation in SB: </a:t>
            </a:r>
            <a:r>
              <a:rPr lang="en-US" sz="1400" dirty="0">
                <a:latin typeface="Arial"/>
                <a:cs typeface="Arial"/>
              </a:rPr>
              <a:t>translocation from </a:t>
            </a:r>
            <a:r>
              <a:rPr lang="en-US" sz="1400" dirty="0" err="1">
                <a:latin typeface="Arial"/>
                <a:cs typeface="Arial"/>
              </a:rPr>
              <a:t>telomeric</a:t>
            </a:r>
            <a:r>
              <a:rPr lang="en-US" sz="1400" dirty="0">
                <a:latin typeface="Arial"/>
                <a:cs typeface="Arial"/>
              </a:rPr>
              <a:t> end of the </a:t>
            </a:r>
            <a:r>
              <a:rPr lang="en-US" sz="1400" dirty="0" smtClean="0">
                <a:latin typeface="Arial"/>
                <a:cs typeface="Arial"/>
              </a:rPr>
              <a:t>X onto </a:t>
            </a:r>
            <a:r>
              <a:rPr lang="en-US" sz="1400" dirty="0">
                <a:latin typeface="Arial"/>
                <a:cs typeface="Arial"/>
              </a:rPr>
              <a:t>the </a:t>
            </a:r>
            <a:r>
              <a:rPr lang="en-US" sz="1400" dirty="0" smtClean="0">
                <a:latin typeface="Arial"/>
                <a:cs typeface="Arial"/>
              </a:rPr>
              <a:t>Y chromosome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err="1" smtClean="0">
                <a:latin typeface="Arial"/>
                <a:cs typeface="Arial"/>
              </a:rPr>
              <a:t>Yaa</a:t>
            </a:r>
            <a:r>
              <a:rPr lang="en-US" sz="1400" dirty="0" smtClean="0">
                <a:latin typeface="Arial"/>
                <a:cs typeface="Arial"/>
              </a:rPr>
              <a:t> locus and BXSB genomic background both relevant to SLE development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Genetic mechanisms are not clear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8667" y="2214038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3733" y="2214038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7333" y="2214038"/>
            <a:ext cx="2887134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Y (C3H)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8667" y="2738960"/>
            <a:ext cx="1100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PAR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3733" y="2738960"/>
            <a:ext cx="1735666" cy="1778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YAA (B6)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738960"/>
            <a:ext cx="4834467" cy="177801"/>
          </a:xfrm>
          <a:prstGeom prst="rect">
            <a:avLst/>
          </a:prstGeom>
          <a:gradFill flip="none" rotWithShape="1">
            <a:gsLst>
              <a:gs pos="64000">
                <a:schemeClr val="bg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Chromosome X (B6)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859867" y="1769538"/>
            <a:ext cx="0" cy="16171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9063" y="1780248"/>
            <a:ext cx="101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breakpoint</a:t>
            </a:r>
            <a:endParaRPr lang="en-US" sz="12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947333" y="2396071"/>
            <a:ext cx="5842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0" y="2916761"/>
            <a:ext cx="778933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2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14 at 8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116"/>
            <a:ext cx="9144000" cy="33703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Differential genes are metabolic</a:t>
            </a:r>
            <a:endParaRPr lang="en-US" sz="3200" b="1" dirty="0"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831547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0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315728" y="3750695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5728" y="343955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15728" y="2459512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15728" y="2121910"/>
            <a:ext cx="4317324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Interaction between YAA and genomic backgrounds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53720" y="4389637"/>
            <a:ext cx="712849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Intersection between DE1 and DE2 are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-genes irrelevant of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DE2-specific genes reflect interaction between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 locus and BXSB 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DE1-</a:t>
            </a:r>
            <a:r>
              <a:rPr lang="en-US" sz="1200" dirty="0">
                <a:latin typeface="Arial"/>
                <a:cs typeface="Arial"/>
              </a:rPr>
              <a:t>specific genes reflect interaction between </a:t>
            </a:r>
            <a:r>
              <a:rPr lang="en-US" sz="1200" dirty="0" err="1">
                <a:latin typeface="Arial"/>
                <a:cs typeface="Arial"/>
              </a:rPr>
              <a:t>Yaa</a:t>
            </a:r>
            <a:r>
              <a:rPr lang="en-US" sz="1200" dirty="0">
                <a:latin typeface="Arial"/>
                <a:cs typeface="Arial"/>
              </a:rPr>
              <a:t> locus and </a:t>
            </a:r>
            <a:r>
              <a:rPr lang="en-US" sz="1200" dirty="0" smtClean="0">
                <a:latin typeface="Arial"/>
                <a:cs typeface="Arial"/>
              </a:rPr>
              <a:t>B6 </a:t>
            </a:r>
            <a:r>
              <a:rPr lang="en-US" sz="1200" dirty="0">
                <a:latin typeface="Arial"/>
                <a:cs typeface="Arial"/>
              </a:rPr>
              <a:t>genomic background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2869" y="2042537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06445" y="2042537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22869" y="2382613"/>
            <a:ext cx="2901737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6445" y="2382613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22869" y="3367060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22869" y="3669386"/>
            <a:ext cx="2901737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BXSB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06445" y="3669386"/>
            <a:ext cx="517910" cy="1499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>
                <a:latin typeface="Arial"/>
                <a:cs typeface="Arial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06445" y="3367060"/>
            <a:ext cx="517910" cy="1499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Arial"/>
                <a:cs typeface="Arial"/>
              </a:rPr>
              <a:t>Yaa</a:t>
            </a:r>
            <a:r>
              <a:rPr lang="en-US" sz="1000" dirty="0" smtClean="0">
                <a:latin typeface="Arial"/>
                <a:cs typeface="Arial"/>
              </a:rPr>
              <a:t>-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60359" y="1554533"/>
            <a:ext cx="612185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DE1: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B6 background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61265" y="2879686"/>
            <a:ext cx="61209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DE2: </a:t>
            </a:r>
            <a:r>
              <a:rPr lang="en-US" sz="1200" dirty="0" err="1" smtClean="0">
                <a:latin typeface="Arial"/>
                <a:cs typeface="Arial"/>
              </a:rPr>
              <a:t>Yaa</a:t>
            </a:r>
            <a:r>
              <a:rPr lang="en-US" sz="1200" dirty="0" smtClean="0">
                <a:latin typeface="Arial"/>
                <a:cs typeface="Arial"/>
              </a:rPr>
              <a:t>-targeting genes in the BXSB background</a:t>
            </a:r>
          </a:p>
        </p:txBody>
      </p:sp>
    </p:spTree>
    <p:extLst>
      <p:ext uri="{BB962C8B-B14F-4D97-AF65-F5344CB8AC3E}">
        <p14:creationId xmlns:p14="http://schemas.microsoft.com/office/powerpoint/2010/main" val="255345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81419"/>
            <a:ext cx="3572932" cy="3572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Strong BXSB-specific signal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8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470"/>
            <a:ext cx="9144000" cy="27849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01790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73333" y="4879879"/>
            <a:ext cx="384848" cy="6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are immunological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creen Shot 2015-08-14 at 8.46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-1"/>
          <a:stretch/>
        </p:blipFill>
        <p:spPr>
          <a:xfrm>
            <a:off x="0" y="1617133"/>
            <a:ext cx="9144000" cy="34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B6-specific genes are metabolic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8.5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536"/>
            <a:ext cx="9144000" cy="31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5-08-14 at 9.3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593"/>
            <a:ext cx="9144000" cy="5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BXSB-specific genes in </a:t>
            </a:r>
            <a:r>
              <a:rPr lang="en-US" sz="2800" b="1" dirty="0" err="1" smtClean="0">
                <a:latin typeface="Arial"/>
                <a:cs typeface="Arial"/>
              </a:rPr>
              <a:t>Immgen</a:t>
            </a:r>
            <a:r>
              <a:rPr lang="en-US" sz="2800" b="1" dirty="0" smtClean="0">
                <a:latin typeface="Arial"/>
                <a:cs typeface="Arial"/>
              </a:rPr>
              <a:t> modules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imm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150288"/>
            <a:ext cx="73152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388" y="5637908"/>
            <a:ext cx="48790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Top regulators of module 24: Klf9, </a:t>
            </a:r>
            <a:r>
              <a:rPr lang="en-US" sz="1200" dirty="0" err="1" smtClean="0">
                <a:latin typeface="Arial"/>
                <a:cs typeface="Arial"/>
              </a:rPr>
              <a:t>Tcfec</a:t>
            </a:r>
            <a:r>
              <a:rPr lang="en-US" sz="1200" dirty="0" smtClean="0">
                <a:latin typeface="Arial"/>
                <a:cs typeface="Arial"/>
              </a:rPr>
              <a:t>, Ctbp2, Creg1, Tcfe3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Top </a:t>
            </a:r>
            <a:r>
              <a:rPr lang="en-US" sz="1200" dirty="0" smtClean="0">
                <a:latin typeface="Arial"/>
                <a:cs typeface="Arial"/>
              </a:rPr>
              <a:t>regulators </a:t>
            </a:r>
            <a:r>
              <a:rPr lang="en-US" sz="1200" dirty="0">
                <a:latin typeface="Arial"/>
                <a:cs typeface="Arial"/>
              </a:rPr>
              <a:t>of module </a:t>
            </a:r>
            <a:r>
              <a:rPr lang="en-US" sz="1200" dirty="0" smtClean="0">
                <a:latin typeface="Arial"/>
                <a:cs typeface="Arial"/>
              </a:rPr>
              <a:t>25: </a:t>
            </a:r>
            <a:r>
              <a:rPr lang="en-US" sz="1200" dirty="0" err="1" smtClean="0">
                <a:latin typeface="Arial"/>
                <a:cs typeface="Arial"/>
              </a:rPr>
              <a:t>Cebpb</a:t>
            </a:r>
            <a:r>
              <a:rPr lang="en-US" sz="1200" dirty="0" smtClean="0">
                <a:latin typeface="Arial"/>
                <a:cs typeface="Arial"/>
              </a:rPr>
              <a:t>, Irf5, </a:t>
            </a:r>
            <a:r>
              <a:rPr lang="en-US" sz="1200" dirty="0" err="1" smtClean="0">
                <a:latin typeface="Arial"/>
                <a:cs typeface="Arial"/>
              </a:rPr>
              <a:t>Ciita</a:t>
            </a:r>
            <a:r>
              <a:rPr lang="en-US" sz="1200" dirty="0" smtClean="0">
                <a:latin typeface="Arial"/>
                <a:cs typeface="Arial"/>
              </a:rPr>
              <a:t>, Atf6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08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Module 25 is interesting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2337" y="1134243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24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5" name="Picture 4" descr="Screen Shot 2015-08-14 at 9.4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7" y="1632877"/>
            <a:ext cx="7229517" cy="17369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562998"/>
            <a:ext cx="9144000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2337" y="3719602"/>
            <a:ext cx="1206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b="1" dirty="0" smtClean="0">
                <a:latin typeface="Arial"/>
                <a:cs typeface="Arial"/>
              </a:rPr>
              <a:t>Module 25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8" name="Picture 7" descr="Screen Shot 2015-08-14 at 9.5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246203"/>
            <a:ext cx="8540674" cy="1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9123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Genomic differences of B6 and BXSB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geno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8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Predict variant’s effect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 descr="so.st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4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2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X chromosome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Picture 5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4"/>
            <a:ext cx="914400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27" y="4541279"/>
            <a:ext cx="830596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PAR</a:t>
            </a:r>
            <a:r>
              <a:rPr lang="en-US" sz="1400" b="1" dirty="0" smtClean="0">
                <a:latin typeface="Arial"/>
                <a:cs typeface="Arial"/>
              </a:rPr>
              <a:t>: </a:t>
            </a:r>
            <a:r>
              <a:rPr lang="en-US" sz="1400" dirty="0">
                <a:latin typeface="Arial"/>
                <a:cs typeface="Arial"/>
              </a:rPr>
              <a:t>p</a:t>
            </a:r>
            <a:r>
              <a:rPr lang="en-US" sz="1400" dirty="0" smtClean="0">
                <a:latin typeface="Arial"/>
                <a:cs typeface="Arial"/>
              </a:rPr>
              <a:t>seudo-autosome </a:t>
            </a:r>
            <a:r>
              <a:rPr lang="en-US" sz="1400" dirty="0">
                <a:latin typeface="Arial"/>
                <a:cs typeface="Arial"/>
              </a:rPr>
              <a:t>region of chromosome X and Y pair and recombine during </a:t>
            </a:r>
            <a:r>
              <a:rPr lang="en-US" sz="1400" dirty="0" smtClean="0">
                <a:latin typeface="Arial"/>
                <a:cs typeface="Arial"/>
              </a:rPr>
              <a:t>meiosis (0.96 and 0.90 </a:t>
            </a:r>
            <a:r>
              <a:rPr lang="en-US" sz="1400" dirty="0" err="1" smtClean="0">
                <a:latin typeface="Arial"/>
                <a:cs typeface="Arial"/>
              </a:rPr>
              <a:t>Mbp</a:t>
            </a:r>
            <a:r>
              <a:rPr lang="en-US" sz="1400" dirty="0" smtClean="0">
                <a:latin typeface="Arial"/>
                <a:cs typeface="Arial"/>
              </a:rPr>
              <a:t>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97009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59136" y="1724790"/>
            <a:ext cx="0" cy="3143822"/>
          </a:xfrm>
          <a:prstGeom prst="line">
            <a:avLst/>
          </a:prstGeom>
          <a:ln w="63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6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Discussion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090" y="1194837"/>
            <a:ext cx="7802136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Biology of 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 modules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Map BXSB-specific signal to cell subtypes (</a:t>
            </a:r>
            <a:r>
              <a:rPr lang="en-US" dirty="0" err="1" smtClean="0">
                <a:latin typeface="Arial"/>
                <a:cs typeface="Arial"/>
              </a:rPr>
              <a:t>ImmGen</a:t>
            </a:r>
            <a:r>
              <a:rPr lang="en-US" dirty="0" smtClean="0">
                <a:latin typeface="Arial"/>
                <a:cs typeface="Arial"/>
              </a:rPr>
              <a:t>) and IL21 signaling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BXSB variants-affecting genes</a:t>
            </a:r>
          </a:p>
        </p:txBody>
      </p:sp>
    </p:spTree>
    <p:extLst>
      <p:ext uri="{BB962C8B-B14F-4D97-AF65-F5344CB8AC3E}">
        <p14:creationId xmlns:p14="http://schemas.microsoft.com/office/powerpoint/2010/main" val="371372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Facts, questions,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375"/>
            <a:ext cx="8229600" cy="4916853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What we know?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mutation was identified to be a translocation from the </a:t>
            </a:r>
            <a:r>
              <a:rPr lang="en-US" sz="1200" dirty="0" err="1">
                <a:latin typeface="Arial"/>
                <a:cs typeface="Arial"/>
              </a:rPr>
              <a:t>telomeric</a:t>
            </a:r>
            <a:r>
              <a:rPr lang="en-US" sz="1200" dirty="0">
                <a:latin typeface="Arial"/>
                <a:cs typeface="Arial"/>
              </a:rPr>
              <a:t> end of the X chromosome </a:t>
            </a:r>
            <a:r>
              <a:rPr lang="en-US" sz="1200" dirty="0" smtClean="0">
                <a:latin typeface="Arial"/>
                <a:cs typeface="Arial"/>
              </a:rPr>
              <a:t>onto </a:t>
            </a:r>
            <a:r>
              <a:rPr lang="en-US" sz="1200" dirty="0">
                <a:latin typeface="Arial"/>
                <a:cs typeface="Arial"/>
              </a:rPr>
              <a:t>the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locus contains Tlr7 gene, </a:t>
            </a:r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but the exact genomic range is unclear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The accelerated development of </a:t>
            </a:r>
            <a:r>
              <a:rPr lang="en-US" sz="1200" dirty="0" smtClean="0">
                <a:latin typeface="Arial"/>
                <a:cs typeface="Arial"/>
              </a:rPr>
              <a:t>SLE </a:t>
            </a:r>
            <a:r>
              <a:rPr lang="en-US" sz="1200" dirty="0">
                <a:latin typeface="Arial"/>
                <a:cs typeface="Arial"/>
              </a:rPr>
              <a:t>in male BXSB mice is associated with the </a:t>
            </a:r>
            <a:r>
              <a:rPr lang="en-US" sz="1200" dirty="0" smtClean="0">
                <a:latin typeface="Arial"/>
                <a:cs typeface="Arial"/>
              </a:rPr>
              <a:t>genetically abnormal YAA locus in </a:t>
            </a:r>
            <a:r>
              <a:rPr lang="en-US" sz="1200" dirty="0">
                <a:latin typeface="Arial"/>
                <a:cs typeface="Arial"/>
              </a:rPr>
              <a:t>its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BXSB mice with a B6 Y chromosome do not develop the disease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C57BL</a:t>
            </a:r>
            <a:r>
              <a:rPr lang="en-US" sz="1200" dirty="0">
                <a:latin typeface="Arial"/>
                <a:cs typeface="Arial"/>
              </a:rPr>
              <a:t>/6J mice carrying the </a:t>
            </a:r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gene </a:t>
            </a:r>
            <a:r>
              <a:rPr lang="en-US" sz="1200" dirty="0" smtClean="0">
                <a:latin typeface="Arial"/>
                <a:cs typeface="Arial"/>
              </a:rPr>
              <a:t>are </a:t>
            </a:r>
            <a:r>
              <a:rPr lang="en-US" sz="1200" dirty="0">
                <a:latin typeface="Arial"/>
                <a:cs typeface="Arial"/>
              </a:rPr>
              <a:t>indistinguishable from </a:t>
            </a:r>
            <a:r>
              <a:rPr lang="en-US" sz="1200" dirty="0" smtClean="0">
                <a:latin typeface="Arial"/>
                <a:cs typeface="Arial"/>
              </a:rPr>
              <a:t>wild type controls 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we have?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B6 and BXSB genome (Steve </a:t>
            </a:r>
            <a:r>
              <a:rPr lang="en-US" sz="1200" dirty="0" err="1" smtClean="0">
                <a:latin typeface="Arial"/>
                <a:cs typeface="Arial"/>
              </a:rPr>
              <a:t>Munger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on wild type BXSB and BXSB with B6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Microarray on wild type B6,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Differential genes, GO, KEGG, and master regulators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are the questions and how to approach?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What are the genomic differences between BXSB and B6 that are functional</a:t>
            </a:r>
            <a:r>
              <a:rPr lang="en-US" sz="1200" dirty="0" smtClean="0">
                <a:latin typeface="Arial"/>
                <a:cs typeface="Arial"/>
              </a:rPr>
              <a:t>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refine the YAA locus?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infer a model from the differential genes between BXSB and BXSB</a:t>
            </a:r>
            <a:r>
              <a:rPr lang="en-US" sz="1200" baseline="30000" dirty="0" smtClean="0">
                <a:latin typeface="Arial"/>
                <a:cs typeface="Arial"/>
              </a:rPr>
              <a:t>B6(Y) </a:t>
            </a:r>
            <a:r>
              <a:rPr lang="en-US" sz="1200" dirty="0" smtClean="0">
                <a:latin typeface="Arial"/>
                <a:cs typeface="Arial"/>
              </a:rPr>
              <a:t>in terms of protein cascade?</a:t>
            </a:r>
            <a:endParaRPr lang="en-US" sz="1200" baseline="30000" dirty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the BXSB background cooperate with the extra YAA locus on Y chromosome to accelerate SLE development?</a:t>
            </a:r>
          </a:p>
          <a:p>
            <a:pPr lvl="1"/>
            <a:r>
              <a:rPr lang="en-US" sz="1200" i="1" dirty="0" smtClean="0">
                <a:solidFill>
                  <a:srgbClr val="FF0000"/>
                </a:solidFill>
                <a:latin typeface="Arial"/>
                <a:cs typeface="Arial"/>
              </a:rPr>
              <a:t>Identify the differential genes between BXSB WT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Integrate the IL21 data or not? How?</a:t>
            </a:r>
          </a:p>
        </p:txBody>
      </p:sp>
    </p:spTree>
    <p:extLst>
      <p:ext uri="{BB962C8B-B14F-4D97-AF65-F5344CB8AC3E}">
        <p14:creationId xmlns:p14="http://schemas.microsoft.com/office/powerpoint/2010/main" val="4042574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9 at 9.4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734"/>
            <a:ext cx="6081296" cy="3482266"/>
          </a:xfrm>
          <a:prstGeom prst="rect">
            <a:avLst/>
          </a:prstGeom>
        </p:spPr>
      </p:pic>
      <p:pic>
        <p:nvPicPr>
          <p:cNvPr id="11" name="Picture 10" descr="Screen Shot 2015-05-29 at 9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5" y="1561224"/>
            <a:ext cx="3010355" cy="2940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81297" y="1121109"/>
            <a:ext cx="0" cy="4729652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98492"/>
              </p:ext>
            </p:extLst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217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2.2e-16</a:t>
            </a:r>
          </a:p>
          <a:p>
            <a:r>
              <a:rPr lang="en-US" sz="1200" dirty="0" smtClean="0"/>
              <a:t>Chi-square test</a:t>
            </a:r>
            <a:r>
              <a:rPr lang="en-US" sz="1200" dirty="0"/>
              <a:t>: p </a:t>
            </a:r>
            <a:r>
              <a:rPr lang="en-US" sz="1200" dirty="0" smtClean="0"/>
              <a:t>values equal 6.613e</a:t>
            </a:r>
            <a:r>
              <a:rPr lang="en-US" sz="1200" dirty="0"/>
              <a:t>-12 and 1.52e-</a:t>
            </a:r>
            <a:r>
              <a:rPr lang="en-US" sz="1200" dirty="0" smtClean="0"/>
              <a:t>13 for BXSB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BXSB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3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TO DO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6178" y="1685216"/>
            <a:ext cx="6570211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WES variants detection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WES CNV detection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Personalized exome and its effect gene expression estimation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B6 array data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RNA-</a:t>
            </a:r>
            <a:r>
              <a:rPr lang="en-US" sz="1600" dirty="0" err="1" smtClean="0">
                <a:latin typeface="Arial"/>
                <a:cs typeface="Arial"/>
              </a:rPr>
              <a:t>seq</a:t>
            </a:r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78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81"/>
            <a:ext cx="9144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0382" y="2866379"/>
            <a:ext cx="76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PAR</a:t>
            </a:r>
            <a:endParaRPr lang="en-US" sz="2000" i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9012"/>
            <a:ext cx="8229600" cy="83941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Yaa</a:t>
            </a:r>
            <a:r>
              <a:rPr lang="en-US" sz="2800" b="1" dirty="0" smtClean="0">
                <a:latin typeface="Arial"/>
                <a:cs typeface="Arial"/>
              </a:rPr>
              <a:t> context: 10 </a:t>
            </a:r>
            <a:r>
              <a:rPr lang="en-US" sz="2800" b="1" dirty="0" err="1">
                <a:latin typeface="Arial"/>
                <a:cs typeface="Arial"/>
              </a:rPr>
              <a:t>M</a:t>
            </a:r>
            <a:r>
              <a:rPr lang="en-US" sz="2800" b="1" dirty="0" err="1" smtClean="0">
                <a:latin typeface="Arial"/>
                <a:cs typeface="Arial"/>
              </a:rPr>
              <a:t>bp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telomeric</a:t>
            </a:r>
            <a:r>
              <a:rPr lang="en-US" sz="2800" b="1" dirty="0" smtClean="0">
                <a:latin typeface="Arial"/>
                <a:cs typeface="Arial"/>
              </a:rPr>
              <a:t> end of Y chromosome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27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Experiment design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5355" y="4797045"/>
            <a:ext cx="691488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Gene expression measurement on B/T cells from multiple genetic backgrounds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YAA: backcrossing BXSB male with B6 females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YAA-IL21R: backcrossing BXSB male with B6 female (IL21R-/-)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Gene expression measured by microarray</a:t>
            </a:r>
          </a:p>
        </p:txBody>
      </p:sp>
      <p:pic>
        <p:nvPicPr>
          <p:cNvPr id="3" name="Picture 2" descr="sample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>
          <a:xfrm>
            <a:off x="1866234" y="1673496"/>
            <a:ext cx="5353297" cy="33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B</a:t>
            </a:r>
            <a:r>
              <a:rPr lang="en-US" sz="3200" b="1" dirty="0" smtClean="0">
                <a:latin typeface="Arial"/>
                <a:cs typeface="Arial"/>
              </a:rPr>
              <a:t>atch factors: sample prep date</a:t>
            </a:r>
            <a:endParaRPr lang="en-US" sz="3200" b="1" baseline="30000" dirty="0">
              <a:latin typeface="Arial"/>
              <a:cs typeface="Arial"/>
            </a:endParaRPr>
          </a:p>
        </p:txBody>
      </p:sp>
      <p:pic>
        <p:nvPicPr>
          <p:cNvPr id="3" name="Picture 2" descr="samp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1" y="1430967"/>
            <a:ext cx="6499443" cy="46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Il21r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7152" y="5677328"/>
            <a:ext cx="6914880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Il21r: protein coding, interleukin 21 receptor, chromosome 7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76" y="112884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Nfkb1</a:t>
            </a:r>
            <a:endParaRPr lang="en-US" sz="3200" b="1" baseline="30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4680" y="5572443"/>
            <a:ext cx="6914880" cy="1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Nfkb1: protein coding, nuclear factor of kappa light polypeptide gene enhancer in B cells, chromosome 3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20120530 batch suspicious, took off</a:t>
            </a:r>
          </a:p>
        </p:txBody>
      </p:sp>
      <p:pic>
        <p:nvPicPr>
          <p:cNvPr id="2" name="Picture 1" descr="genotyp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8" y="118144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15662</TotalTime>
  <Words>1224</Words>
  <Application>Microsoft Macintosh PowerPoint</Application>
  <PresentationFormat>On-screen Show (4:3)</PresentationFormat>
  <Paragraphs>173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Genetic mechanisms of YAA-mediating SLE acceleration</vt:lpstr>
      <vt:lpstr>Systemic lupus erythematosus (SLE)</vt:lpstr>
      <vt:lpstr>PowerPoint Presentation</vt:lpstr>
      <vt:lpstr>Yaa context: 10 Mbp telomeric end of X chromosome</vt:lpstr>
      <vt:lpstr>Yaa context: 10 Mbp telomeric end of Y chromosome</vt:lpstr>
      <vt:lpstr>Experiment design</vt:lpstr>
      <vt:lpstr>Batch factors: sample prep date</vt:lpstr>
      <vt:lpstr>Il21r</vt:lpstr>
      <vt:lpstr>Nfkb1</vt:lpstr>
      <vt:lpstr>Tlr7</vt:lpstr>
      <vt:lpstr>Samples</vt:lpstr>
      <vt:lpstr>Cell type (B/T) signal dominates the data</vt:lpstr>
      <vt:lpstr>How much effect batch factor carry? </vt:lpstr>
      <vt:lpstr>How much effect batch factor carry? </vt:lpstr>
      <vt:lpstr>Batch correction by factor analysis</vt:lpstr>
      <vt:lpstr>Model</vt:lpstr>
      <vt:lpstr>Batch correction by factor analysis</vt:lpstr>
      <vt:lpstr>Model fit</vt:lpstr>
      <vt:lpstr>Model</vt:lpstr>
      <vt:lpstr>B and T cell genes in B6</vt:lpstr>
      <vt:lpstr>T-cell specific Nfkb1(+/-) effect, conditional on Yaa strain</vt:lpstr>
      <vt:lpstr>Model fit</vt:lpstr>
      <vt:lpstr>RNA sequencing on BXSB and BXSBB6Y</vt:lpstr>
      <vt:lpstr>Outlier genes</vt:lpstr>
      <vt:lpstr>Outlier genes</vt:lpstr>
      <vt:lpstr>Transcriptional processes in BXSB and BXSB.B6Y splenic cells are very different</vt:lpstr>
      <vt:lpstr>Differential genes are also immunological genes</vt:lpstr>
      <vt:lpstr>Materials and Methods</vt:lpstr>
      <vt:lpstr>Transcriptional differences between B6 and B6.YAA</vt:lpstr>
      <vt:lpstr>Differential genes are metabolic</vt:lpstr>
      <vt:lpstr>Interaction between YAA and genomic backgrounds</vt:lpstr>
      <vt:lpstr>Strong BXSB-specific signal </vt:lpstr>
      <vt:lpstr>BXSB-specific genes are immunological</vt:lpstr>
      <vt:lpstr>B6-specific genes are metabolic</vt:lpstr>
      <vt:lpstr>ImmGen modules</vt:lpstr>
      <vt:lpstr>BXSB-specific genes in Immgen modules</vt:lpstr>
      <vt:lpstr>Module 25 is interesting</vt:lpstr>
      <vt:lpstr>Genomic differences of B6 and BXSB</vt:lpstr>
      <vt:lpstr>Predict variant’s effect</vt:lpstr>
      <vt:lpstr>Discussion</vt:lpstr>
      <vt:lpstr>KEGG: SLE</vt:lpstr>
      <vt:lpstr>Facts, questions, and approaches</vt:lpstr>
      <vt:lpstr>BXSB is the only SLE-causing</vt:lpstr>
      <vt:lpstr>IL21 signaling?</vt:lpstr>
      <vt:lpstr>TO DO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562</cp:revision>
  <cp:lastPrinted>2015-09-22T15:09:34Z</cp:lastPrinted>
  <dcterms:created xsi:type="dcterms:W3CDTF">2014-03-11T03:13:27Z</dcterms:created>
  <dcterms:modified xsi:type="dcterms:W3CDTF">2015-10-07T01:48:24Z</dcterms:modified>
</cp:coreProperties>
</file>